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6600CC"/>
    <a:srgbClr val="9933FF"/>
    <a:srgbClr val="FBFFE1"/>
    <a:srgbClr val="F9FFC1"/>
    <a:srgbClr val="FFF0C1"/>
    <a:srgbClr val="99FF99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854" y="-2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64DD-0D18-40B8-9BB8-B5C624BC7633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AA-9B65-4C2F-A8F4-88DED3141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60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64DD-0D18-40B8-9BB8-B5C624BC7633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AA-9B65-4C2F-A8F4-88DED3141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9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64DD-0D18-40B8-9BB8-B5C624BC7633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AA-9B65-4C2F-A8F4-88DED3141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9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64DD-0D18-40B8-9BB8-B5C624BC7633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AA-9B65-4C2F-A8F4-88DED3141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12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64DD-0D18-40B8-9BB8-B5C624BC7633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AA-9B65-4C2F-A8F4-88DED3141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3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64DD-0D18-40B8-9BB8-B5C624BC7633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AA-9B65-4C2F-A8F4-88DED3141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04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64DD-0D18-40B8-9BB8-B5C624BC7633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AA-9B65-4C2F-A8F4-88DED3141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77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64DD-0D18-40B8-9BB8-B5C624BC7633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AA-9B65-4C2F-A8F4-88DED3141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6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64DD-0D18-40B8-9BB8-B5C624BC7633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AA-9B65-4C2F-A8F4-88DED3141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4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64DD-0D18-40B8-9BB8-B5C624BC7633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AA-9B65-4C2F-A8F4-88DED3141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2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64DD-0D18-40B8-9BB8-B5C624BC7633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AA-9B65-4C2F-A8F4-88DED3141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32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B64DD-0D18-40B8-9BB8-B5C624BC7633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EA4AA-9B65-4C2F-A8F4-88DED3141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6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138081" y="541750"/>
            <a:ext cx="6521113" cy="92744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爆発 1 6"/>
          <p:cNvSpPr/>
          <p:nvPr/>
        </p:nvSpPr>
        <p:spPr>
          <a:xfrm>
            <a:off x="525513" y="517684"/>
            <a:ext cx="6005473" cy="1132231"/>
          </a:xfrm>
          <a:prstGeom prst="irregularSeal1">
            <a:avLst/>
          </a:prstGeom>
          <a:solidFill>
            <a:srgbClr val="FBFFE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1458" y="-39734"/>
            <a:ext cx="371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6600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ブツ不良低減！！</a:t>
            </a:r>
            <a:endParaRPr kumimoji="1" lang="ja-JP" altLang="en-US" sz="2800" dirty="0">
              <a:solidFill>
                <a:srgbClr val="6600F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85453" y="75290"/>
            <a:ext cx="235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CC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お悩み解決します！</a:t>
            </a:r>
            <a:endParaRPr kumimoji="1" lang="ja-JP" altLang="en-US" dirty="0">
              <a:solidFill>
                <a:srgbClr val="00CC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784" y="1374504"/>
            <a:ext cx="6559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6600CC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ブツ不良低減を目的とした“水溶性粘着剤”です</a:t>
            </a:r>
            <a:endParaRPr kumimoji="1" lang="en-US" altLang="ja-JP" sz="1600" b="1" dirty="0" smtClean="0">
              <a:solidFill>
                <a:srgbClr val="6600CC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r>
              <a:rPr lang="ja-JP" altLang="en-US" sz="1600" b="1" dirty="0">
                <a:solidFill>
                  <a:srgbClr val="6600CC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保湿性</a:t>
            </a:r>
            <a:r>
              <a:rPr lang="ja-JP" altLang="en-US" sz="1600" b="1" dirty="0" smtClean="0">
                <a:solidFill>
                  <a:srgbClr val="6600CC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を長時間持続し、</a:t>
            </a:r>
            <a:endParaRPr lang="en-US" altLang="ja-JP" sz="1600" b="1" dirty="0" smtClean="0">
              <a:solidFill>
                <a:srgbClr val="6600CC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r>
              <a:rPr lang="ja-JP" altLang="en-US" sz="1600" b="1" dirty="0" smtClean="0">
                <a:solidFill>
                  <a:srgbClr val="6600CC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一度ついたホコリ・チリ</a:t>
            </a:r>
            <a:r>
              <a:rPr lang="ja-JP" altLang="en-US" sz="1600" b="1" dirty="0">
                <a:solidFill>
                  <a:srgbClr val="6600CC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</a:t>
            </a:r>
            <a:r>
              <a:rPr lang="ja-JP" altLang="en-US" sz="1600" b="1" dirty="0" smtClean="0">
                <a:solidFill>
                  <a:srgbClr val="6600CC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子虫を離しません！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38075" y="576728"/>
            <a:ext cx="4967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化研テック製</a:t>
            </a:r>
            <a:endParaRPr kumimoji="1" lang="en-US" altLang="ja-JP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ダストルン　ＣＴ－１６２１</a:t>
            </a:r>
            <a:endParaRPr lang="en-US" altLang="ja-JP" sz="36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54517" y="2244608"/>
            <a:ext cx="5221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○</a:t>
            </a:r>
            <a:r>
              <a:rPr kumimoji="1" lang="ja-JP" altLang="en-US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ホコリ・チリ・チョウバエ等の子虫など塗装設備内の集塵効果で</a:t>
            </a:r>
            <a:endParaRPr kumimoji="1" lang="en-US" altLang="ja-JP" sz="12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ブツ不良低減</a:t>
            </a:r>
            <a:r>
              <a:rPr kumimoji="1" lang="ja-JP" altLang="en-US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を目的とした水溶性粘着剤です。</a:t>
            </a:r>
            <a:endParaRPr kumimoji="1" lang="en-US" altLang="ja-JP" sz="12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○</a:t>
            </a:r>
            <a:r>
              <a:rPr lang="ja-JP" altLang="en-US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原料は</a:t>
            </a:r>
            <a:r>
              <a:rPr lang="en-US" altLang="ja-JP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99</a:t>
            </a:r>
            <a:r>
              <a:rPr lang="ja-JP" altLang="en-US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％以上が天然成分。</a:t>
            </a:r>
            <a:endParaRPr lang="en-US" altLang="ja-JP" sz="12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○塗</a:t>
            </a:r>
            <a:r>
              <a:rPr kumimoji="1" lang="ja-JP" altLang="en-US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布量は</a:t>
            </a:r>
            <a:r>
              <a:rPr kumimoji="1" lang="en-US" altLang="ja-JP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40g/</a:t>
            </a:r>
            <a:r>
              <a:rPr kumimoji="1" lang="ja-JP" altLang="en-US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㎡（</a:t>
            </a:r>
            <a:r>
              <a:rPr kumimoji="1" lang="en-US" altLang="ja-JP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40ц</a:t>
            </a:r>
            <a:r>
              <a:rPr kumimoji="1" lang="ja-JP" altLang="en-US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）と経済的。</a:t>
            </a:r>
            <a:endParaRPr kumimoji="1" lang="en-US" altLang="ja-JP" sz="12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○</a:t>
            </a:r>
            <a:r>
              <a:rPr lang="ja-JP" altLang="en-US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水溶性ですが防錆剤を配合しており、金属壁面をサビさせません。</a:t>
            </a:r>
            <a:endParaRPr lang="en-US" altLang="ja-JP" sz="12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○</a:t>
            </a:r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汚</a:t>
            </a:r>
            <a:r>
              <a:rPr lang="ja-JP" altLang="en-US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れている壁面に塗布することで、汚れをおさえ浮遊するゴミ対策に！</a:t>
            </a:r>
            <a:endParaRPr lang="en-US" altLang="ja-JP" sz="12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/>
          <a:srcRect l="36051" t="39091" r="57045" b="51212"/>
          <a:stretch/>
        </p:blipFill>
        <p:spPr>
          <a:xfrm>
            <a:off x="6142966" y="385444"/>
            <a:ext cx="281715" cy="22255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/>
          <a:srcRect l="36051" t="23939" r="56705" b="65023"/>
          <a:stretch/>
        </p:blipFill>
        <p:spPr>
          <a:xfrm>
            <a:off x="259329" y="53785"/>
            <a:ext cx="365877" cy="31356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/>
          <a:srcRect l="32387" t="21818" r="34204" b="17576"/>
          <a:stretch/>
        </p:blipFill>
        <p:spPr>
          <a:xfrm>
            <a:off x="1564511" y="3652689"/>
            <a:ext cx="1407247" cy="1386360"/>
          </a:xfrm>
          <a:prstGeom prst="rect">
            <a:avLst/>
          </a:prstGeom>
        </p:spPr>
      </p:pic>
      <p:sp>
        <p:nvSpPr>
          <p:cNvPr id="29" name="右矢印 28"/>
          <p:cNvSpPr/>
          <p:nvPr/>
        </p:nvSpPr>
        <p:spPr>
          <a:xfrm>
            <a:off x="3170956" y="3946982"/>
            <a:ext cx="955628" cy="790217"/>
          </a:xfrm>
          <a:prstGeom prst="rightArrow">
            <a:avLst/>
          </a:prstGeom>
          <a:solidFill>
            <a:srgbClr val="9933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</a:rPr>
              <a:t>２か月後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4"/>
          <a:srcRect l="39025" t="36546" r="38040" b="22286"/>
          <a:stretch/>
        </p:blipFill>
        <p:spPr>
          <a:xfrm>
            <a:off x="4267916" y="3643694"/>
            <a:ext cx="1355045" cy="136813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383489" y="5078996"/>
            <a:ext cx="1903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塗装ブースの壁面に設置</a:t>
            </a:r>
            <a:endParaRPr kumimoji="1" lang="ja-JP" altLang="en-US" sz="1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13444" y="5061864"/>
            <a:ext cx="225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小さな虫やホコリを</a:t>
            </a:r>
            <a:endParaRPr lang="en-US" altLang="ja-JP" sz="1600" b="1" dirty="0">
              <a:solidFill>
                <a:srgbClr val="FF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r>
              <a:rPr lang="ja-JP" altLang="en-US" sz="1600" b="1" dirty="0" smtClean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たくさん吸収！！</a:t>
            </a:r>
            <a:endParaRPr kumimoji="1" lang="ja-JP" altLang="en-US" sz="1600" b="1" dirty="0">
              <a:solidFill>
                <a:srgbClr val="FF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5"/>
          <a:srcRect l="27677" t="18485" r="10937" b="17576"/>
          <a:stretch/>
        </p:blipFill>
        <p:spPr>
          <a:xfrm>
            <a:off x="364855" y="6045816"/>
            <a:ext cx="1227069" cy="718939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1643187" y="6019700"/>
            <a:ext cx="48877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①</a:t>
            </a:r>
            <a:r>
              <a:rPr kumimoji="1" lang="ja-JP" altLang="en-US" sz="16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刷毛やローラーなどでダストルンを塗布</a:t>
            </a:r>
            <a:endParaRPr kumimoji="1" lang="en-US" altLang="ja-JP" sz="1600" b="1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11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高粘度のため、なるべく毛足の長い刷毛やローラーをご使用ください</a:t>
            </a:r>
            <a:endParaRPr lang="en-US" altLang="ja-JP" sz="11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11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 </a:t>
            </a:r>
            <a:r>
              <a:rPr kumimoji="1" lang="en-US" altLang="ja-JP" sz="11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kumimoji="1" lang="ja-JP" altLang="en-US" sz="11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スプレーガンでの塗布も可！</a:t>
            </a:r>
            <a:r>
              <a:rPr lang="ja-JP" altLang="en-US" sz="11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事前</a:t>
            </a:r>
            <a:r>
              <a:rPr lang="ja-JP" altLang="en-US" sz="11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にご相談ください</a:t>
            </a:r>
            <a:endParaRPr lang="en-US" altLang="ja-JP" sz="11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6"/>
          <a:srcRect l="23566" t="36212" r="47500" b="29989"/>
          <a:stretch/>
        </p:blipFill>
        <p:spPr>
          <a:xfrm>
            <a:off x="364854" y="6898069"/>
            <a:ext cx="1227069" cy="806272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1683151" y="6771553"/>
            <a:ext cx="478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②洗浄は、ウエス拭き・水洗い（水道水の水圧程度）</a:t>
            </a:r>
            <a:endParaRPr lang="en-US" altLang="ja-JP" sz="1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ゴムヘラ等で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簡単に洗い落とせます</a:t>
            </a:r>
            <a:endParaRPr lang="en-US" altLang="ja-JP" sz="1600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25146" y="8974461"/>
            <a:ext cx="1955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solidFill>
                  <a:srgbClr val="6600CC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TEL</a:t>
            </a:r>
            <a:r>
              <a:rPr lang="ja-JP" altLang="en-US" sz="1050" b="1" dirty="0">
                <a:solidFill>
                  <a:srgbClr val="6600CC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r>
              <a:rPr kumimoji="1" lang="en-US" altLang="ja-JP" sz="1050" b="1" dirty="0" smtClean="0">
                <a:solidFill>
                  <a:srgbClr val="6600CC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048-463-2474</a:t>
            </a:r>
            <a:endParaRPr lang="en-US" altLang="ja-JP" sz="1050" b="1" dirty="0">
              <a:solidFill>
                <a:srgbClr val="6600CC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45" name="フレーム 44"/>
          <p:cNvSpPr/>
          <p:nvPr/>
        </p:nvSpPr>
        <p:spPr>
          <a:xfrm>
            <a:off x="364854" y="2310448"/>
            <a:ext cx="898435" cy="540853"/>
          </a:xfrm>
          <a:prstGeom prst="frame">
            <a:avLst/>
          </a:prstGeom>
          <a:solidFill>
            <a:srgbClr val="99FF9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特 徴</a:t>
            </a:r>
            <a:endParaRPr kumimoji="1" lang="ja-JP" altLang="en-US" dirty="0">
              <a:solidFill>
                <a:schemeClr val="tx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46" name="フレーム 45"/>
          <p:cNvSpPr/>
          <p:nvPr/>
        </p:nvSpPr>
        <p:spPr>
          <a:xfrm>
            <a:off x="348134" y="3646936"/>
            <a:ext cx="898435" cy="540853"/>
          </a:xfrm>
          <a:prstGeom prst="frame">
            <a:avLst/>
          </a:prstGeom>
          <a:solidFill>
            <a:srgbClr val="99FF9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実 例</a:t>
            </a:r>
            <a:endParaRPr kumimoji="1" lang="ja-JP" altLang="en-US" dirty="0">
              <a:solidFill>
                <a:schemeClr val="tx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47" name="フレーム 46"/>
          <p:cNvSpPr/>
          <p:nvPr/>
        </p:nvSpPr>
        <p:spPr>
          <a:xfrm>
            <a:off x="350413" y="5407342"/>
            <a:ext cx="1279930" cy="540853"/>
          </a:xfrm>
          <a:prstGeom prst="frame">
            <a:avLst/>
          </a:prstGeom>
          <a:solidFill>
            <a:srgbClr val="99FF9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使用</a:t>
            </a:r>
            <a:r>
              <a:rPr lang="ja-JP" altLang="en-US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方法</a:t>
            </a:r>
            <a:endParaRPr kumimoji="1" lang="ja-JP" altLang="en-US" dirty="0">
              <a:solidFill>
                <a:schemeClr val="tx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49" name="爆発 1 48"/>
          <p:cNvSpPr/>
          <p:nvPr/>
        </p:nvSpPr>
        <p:spPr>
          <a:xfrm>
            <a:off x="465031" y="8055569"/>
            <a:ext cx="3444126" cy="1650636"/>
          </a:xfrm>
          <a:prstGeom prst="irregularSeal1">
            <a:avLst/>
          </a:prstGeom>
          <a:solidFill>
            <a:srgbClr val="FBFFE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荷</a:t>
            </a:r>
            <a:r>
              <a:rPr kumimoji="1"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姿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１７</a:t>
            </a:r>
            <a:r>
              <a:rPr kumimoji="1"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ｋｇ</a:t>
            </a:r>
            <a:endParaRPr kumimoji="1" lang="en-US" altLang="ja-JP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目安：</a:t>
            </a:r>
            <a:r>
              <a:rPr lang="en-US" altLang="ja-JP" sz="1100" u="sng" dirty="0" smtClean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</a:t>
            </a:r>
            <a:r>
              <a:rPr lang="ja-JP" altLang="en-US" sz="1100" u="sng" dirty="0" smtClean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㎡あたり</a:t>
            </a:r>
            <a:r>
              <a:rPr lang="en-US" altLang="ja-JP" sz="1100" u="sng" dirty="0" smtClean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425</a:t>
            </a:r>
            <a:r>
              <a:rPr lang="ja-JP" altLang="en-US" sz="1100" u="sng" dirty="0" smtClean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回</a:t>
            </a:r>
            <a:endParaRPr lang="en-US" altLang="ja-JP" sz="1100" u="sng" dirty="0" smtClean="0">
              <a:solidFill>
                <a:schemeClr val="tx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塗布できます！</a:t>
            </a:r>
            <a:endParaRPr lang="en-US" altLang="ja-JP" sz="1100" dirty="0" smtClean="0">
              <a:solidFill>
                <a:schemeClr val="tx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7"/>
          <a:srcRect l="40142" t="40000" r="41449" b="13788"/>
          <a:stretch/>
        </p:blipFill>
        <p:spPr>
          <a:xfrm>
            <a:off x="309336" y="7857021"/>
            <a:ext cx="1074153" cy="151674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8"/>
          <a:srcRect l="30701" t="39558" r="14914" b="44536"/>
          <a:stretch/>
        </p:blipFill>
        <p:spPr>
          <a:xfrm>
            <a:off x="1680093" y="7357415"/>
            <a:ext cx="4850893" cy="783879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9"/>
          <a:srcRect l="38650" t="27728" r="50356" b="46348"/>
          <a:stretch/>
        </p:blipFill>
        <p:spPr>
          <a:xfrm rot="1671518">
            <a:off x="133532" y="464766"/>
            <a:ext cx="277360" cy="401744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9"/>
          <a:srcRect l="38650" t="27728" r="50356" b="46348"/>
          <a:stretch/>
        </p:blipFill>
        <p:spPr>
          <a:xfrm rot="9073827">
            <a:off x="6463543" y="199217"/>
            <a:ext cx="244917" cy="324842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9"/>
          <a:srcRect l="40289" t="28852" r="55620" b="63118"/>
          <a:stretch/>
        </p:blipFill>
        <p:spPr>
          <a:xfrm>
            <a:off x="6031980" y="40856"/>
            <a:ext cx="190691" cy="210554"/>
          </a:xfrm>
          <a:prstGeom prst="rect">
            <a:avLst/>
          </a:prstGeom>
        </p:spPr>
      </p:pic>
      <p:sp>
        <p:nvSpPr>
          <p:cNvPr id="53" name="星 4 52"/>
          <p:cNvSpPr/>
          <p:nvPr/>
        </p:nvSpPr>
        <p:spPr>
          <a:xfrm>
            <a:off x="5002684" y="7065230"/>
            <a:ext cx="67657" cy="124397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星 4 53"/>
          <p:cNvSpPr/>
          <p:nvPr/>
        </p:nvSpPr>
        <p:spPr>
          <a:xfrm>
            <a:off x="5096766" y="7136916"/>
            <a:ext cx="153595" cy="186916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10"/>
          <a:srcRect l="38352" t="55909" r="48182" b="12727"/>
          <a:stretch/>
        </p:blipFill>
        <p:spPr>
          <a:xfrm>
            <a:off x="5694498" y="4131743"/>
            <a:ext cx="690854" cy="905105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 rotWithShape="1">
          <a:blip r:embed="rId11"/>
          <a:srcRect l="37415" t="34394" r="39318" b="30757"/>
          <a:stretch/>
        </p:blipFill>
        <p:spPr>
          <a:xfrm rot="5400000">
            <a:off x="5942671" y="3825053"/>
            <a:ext cx="740871" cy="624176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12"/>
          <a:srcRect l="450" t="6465" r="90501" b="77907"/>
          <a:stretch/>
        </p:blipFill>
        <p:spPr>
          <a:xfrm>
            <a:off x="5909949" y="8688826"/>
            <a:ext cx="548877" cy="533330"/>
          </a:xfrm>
          <a:prstGeom prst="rect">
            <a:avLst/>
          </a:prstGeom>
        </p:spPr>
      </p:pic>
      <p:sp>
        <p:nvSpPr>
          <p:cNvPr id="26" name="円形吹き出し 25"/>
          <p:cNvSpPr/>
          <p:nvPr/>
        </p:nvSpPr>
        <p:spPr>
          <a:xfrm>
            <a:off x="5854946" y="8173976"/>
            <a:ext cx="658884" cy="448458"/>
          </a:xfrm>
          <a:prstGeom prst="wedgeEllipseCallout">
            <a:avLst/>
          </a:prstGeom>
          <a:solidFill>
            <a:srgbClr val="00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56280" y="8220202"/>
            <a:ext cx="702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ＨＰ</a:t>
            </a:r>
            <a:endParaRPr lang="en-US" altLang="ja-JP" sz="800" dirty="0" smtClean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800" dirty="0" smtClean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ＱＲコード</a:t>
            </a:r>
            <a:endParaRPr kumimoji="1" lang="ja-JP" altLang="en-US" sz="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009436" y="9257509"/>
            <a:ext cx="3080905" cy="378420"/>
          </a:xfrm>
          <a:prstGeom prst="rect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裏面の注文用紙をご使用ください</a:t>
            </a:r>
            <a:r>
              <a:rPr kumimoji="1" lang="en-US" altLang="ja-JP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13"/>
          <a:srcRect l="74744" t="19561" r="14335" b="48621"/>
          <a:stretch/>
        </p:blipFill>
        <p:spPr>
          <a:xfrm rot="980288">
            <a:off x="436034" y="4225460"/>
            <a:ext cx="580047" cy="950604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14"/>
          <a:srcRect l="34347" t="40459" r="55518" b="42069"/>
          <a:stretch/>
        </p:blipFill>
        <p:spPr>
          <a:xfrm rot="12793131">
            <a:off x="1028769" y="4317370"/>
            <a:ext cx="440377" cy="427013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1720928" y="5505129"/>
            <a:ext cx="461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200" b="1" dirty="0" smtClean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注意</a:t>
            </a:r>
            <a:r>
              <a:rPr lang="en-US" altLang="ja-JP" sz="1200" b="1" dirty="0" smtClean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endParaRPr lang="en-US" altLang="ja-JP" sz="1200" b="1" dirty="0">
              <a:solidFill>
                <a:srgbClr val="FF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100" u="sng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高温の雰囲気下でのご使用は避け、</a:t>
            </a:r>
            <a:r>
              <a:rPr lang="en-US" altLang="ja-JP" sz="1100" u="sng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60</a:t>
            </a:r>
            <a:r>
              <a:rPr lang="ja-JP" altLang="en-US" sz="1100" u="sng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℃以下でのご使用を推奨します</a:t>
            </a:r>
            <a:endParaRPr lang="en-US" altLang="ja-JP" sz="1100" u="sng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43399" y="8622938"/>
            <a:ext cx="2636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66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タケダ化成品株式会社</a:t>
            </a:r>
            <a:endParaRPr kumimoji="1" lang="ja-JP" altLang="en-US" sz="2000" dirty="0">
              <a:solidFill>
                <a:srgbClr val="6600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11483" y="8400305"/>
            <a:ext cx="2153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CC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お問い合わせはこちらまで</a:t>
            </a:r>
            <a:endParaRPr kumimoji="1" lang="ja-JP" altLang="en-US" sz="1200" b="1" dirty="0">
              <a:solidFill>
                <a:srgbClr val="00CC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72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159</Words>
  <Application>Microsoft Office PowerPoint</Application>
  <PresentationFormat>A4 210 x 297 mm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HGP創英角ｺﾞｼｯｸUB</vt:lpstr>
      <vt:lpstr>HGSｺﾞｼｯｸE</vt:lpstr>
      <vt:lpstr>HGS創英角ｺﾞｼｯｸUB</vt:lpstr>
      <vt:lpstr>HGｺﾞｼｯｸE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 美穂華</dc:creator>
  <cp:lastModifiedBy>鈴木 美穂華</cp:lastModifiedBy>
  <cp:revision>82</cp:revision>
  <cp:lastPrinted>2021-09-15T04:10:49Z</cp:lastPrinted>
  <dcterms:created xsi:type="dcterms:W3CDTF">2021-06-21T05:46:10Z</dcterms:created>
  <dcterms:modified xsi:type="dcterms:W3CDTF">2021-09-27T05:33:44Z</dcterms:modified>
</cp:coreProperties>
</file>